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41"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80" d="100"/>
          <a:sy n="80" d="100"/>
        </p:scale>
        <p:origin x="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gradFill rotWithShape="1">
              <a:gsLst>
                <a:gs pos="0">
                  <a:schemeClr val="accent6">
                    <a:shade val="47000"/>
                    <a:satMod val="103000"/>
                    <a:lumMod val="102000"/>
                    <a:tint val="94000"/>
                  </a:schemeClr>
                </a:gs>
                <a:gs pos="50000">
                  <a:schemeClr val="accent6">
                    <a:shade val="47000"/>
                    <a:satMod val="110000"/>
                    <a:lumMod val="100000"/>
                    <a:shade val="100000"/>
                  </a:schemeClr>
                </a:gs>
                <a:gs pos="100000">
                  <a:schemeClr val="accent6">
                    <a:shade val="47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0-C6AB-47C6-9FE9-F6C7B849DCE0}"/>
            </c:ext>
          </c:extLst>
        </c:ser>
        <c:ser>
          <c:idx val="1"/>
          <c:order val="1"/>
          <c:tx>
            <c:strRef>
              <c:f>Sheet1!$C$1</c:f>
              <c:strCache>
                <c:ptCount val="1"/>
                <c:pt idx="0">
                  <c:v>#eType1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1-C6AB-47C6-9FE9-F6C7B849DCE0}"/>
            </c:ext>
          </c:extLst>
        </c:ser>
        <c:ser>
          <c:idx val="2"/>
          <c:order val="2"/>
          <c:tx>
            <c:strRef>
              <c:f>Sheet1!$D$1</c:f>
              <c:strCache>
                <c:ptCount val="1"/>
                <c:pt idx="0">
                  <c:v>#eType2</c:v>
                </c:pt>
              </c:strCache>
            </c:strRef>
          </c:tx>
          <c:spPr>
            <a:gradFill rotWithShape="1">
              <a:gsLst>
                <a:gs pos="0">
                  <a:schemeClr val="accent6">
                    <a:shade val="82000"/>
                    <a:satMod val="103000"/>
                    <a:lumMod val="102000"/>
                    <a:tint val="94000"/>
                  </a:schemeClr>
                </a:gs>
                <a:gs pos="50000">
                  <a:schemeClr val="accent6">
                    <a:shade val="82000"/>
                    <a:satMod val="110000"/>
                    <a:lumMod val="100000"/>
                    <a:shade val="100000"/>
                  </a:schemeClr>
                </a:gs>
                <a:gs pos="100000">
                  <a:schemeClr val="accent6">
                    <a:shade val="82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2-C6AB-47C6-9FE9-F6C7B849DCE0}"/>
            </c:ext>
          </c:extLst>
        </c:ser>
        <c:ser>
          <c:idx val="3"/>
          <c:order val="3"/>
          <c:tx>
            <c:strRef>
              <c:f>Sheet1!$E$1</c:f>
              <c:strCache>
                <c:ptCount val="1"/>
                <c:pt idx="0">
                  <c:v>#eType3</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3-C6AB-47C6-9FE9-F6C7B849DCE0}"/>
            </c:ext>
          </c:extLst>
        </c:ser>
        <c:ser>
          <c:idx val="4"/>
          <c:order val="4"/>
          <c:tx>
            <c:strRef>
              <c:f>Sheet1!$F$1</c:f>
              <c:strCache>
                <c:ptCount val="1"/>
                <c:pt idx="0">
                  <c:v>#eType4</c:v>
                </c:pt>
              </c:strCache>
            </c:strRef>
          </c:tx>
          <c:spPr>
            <a:gradFill rotWithShape="1">
              <a:gsLst>
                <a:gs pos="0">
                  <a:schemeClr val="accent6">
                    <a:tint val="83000"/>
                    <a:satMod val="103000"/>
                    <a:lumMod val="102000"/>
                    <a:tint val="94000"/>
                  </a:schemeClr>
                </a:gs>
                <a:gs pos="50000">
                  <a:schemeClr val="accent6">
                    <a:tint val="83000"/>
                    <a:satMod val="110000"/>
                    <a:lumMod val="100000"/>
                    <a:shade val="100000"/>
                  </a:schemeClr>
                </a:gs>
                <a:gs pos="100000">
                  <a:schemeClr val="accent6">
                    <a:tint val="83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4-C6AB-47C6-9FE9-F6C7B849DCE0}"/>
            </c:ext>
          </c:extLst>
        </c:ser>
        <c:ser>
          <c:idx val="5"/>
          <c:order val="5"/>
          <c:tx>
            <c:strRef>
              <c:f>Sheet1!$G$1</c:f>
              <c:strCache>
                <c:ptCount val="1"/>
                <c:pt idx="0">
                  <c:v>#eType5</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05-C6AB-47C6-9FE9-F6C7B849DCE0}"/>
            </c:ext>
          </c:extLst>
        </c:ser>
        <c:ser>
          <c:idx val="6"/>
          <c:order val="6"/>
          <c:tx>
            <c:strRef>
              <c:f>Sheet1!$H$1</c:f>
              <c:strCache>
                <c:ptCount val="1"/>
                <c:pt idx="0">
                  <c:v>#eType6</c:v>
                </c:pt>
              </c:strCache>
            </c:strRef>
          </c:tx>
          <c:spPr>
            <a:gradFill rotWithShape="1">
              <a:gsLst>
                <a:gs pos="0">
                  <a:schemeClr val="accent6">
                    <a:tint val="48000"/>
                    <a:satMod val="103000"/>
                    <a:lumMod val="102000"/>
                    <a:tint val="94000"/>
                  </a:schemeClr>
                </a:gs>
                <a:gs pos="50000">
                  <a:schemeClr val="accent6">
                    <a:tint val="48000"/>
                    <a:satMod val="110000"/>
                    <a:lumMod val="100000"/>
                    <a:shade val="100000"/>
                  </a:schemeClr>
                </a:gs>
                <a:gs pos="100000">
                  <a:schemeClr val="accent6">
                    <a:tint val="4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06-C6AB-47C6-9FE9-F6C7B849DCE0}"/>
            </c:ext>
          </c:extLst>
        </c:ser>
        <c:dLbls>
          <c:showLegendKey val="0"/>
          <c:showVal val="1"/>
          <c:showCatName val="0"/>
          <c:showSerName val="0"/>
          <c:showPercent val="0"/>
          <c:showBubbleSize val="0"/>
        </c:dLbls>
        <c:gapWidth val="150"/>
        <c:shape val="box"/>
        <c:axId val="-1244911248"/>
        <c:axId val="-1244921584"/>
        <c:axId val="462638232"/>
      </c:bar3DChart>
      <c:catAx>
        <c:axId val="-12449112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crosses val="autoZero"/>
        <c:auto val="1"/>
        <c:lblAlgn val="ctr"/>
        <c:lblOffset val="100"/>
        <c:noMultiLvlLbl val="0"/>
      </c:catAx>
      <c:valAx>
        <c:axId val="-1244921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11248"/>
        <c:crosses val="autoZero"/>
        <c:crossBetween val="between"/>
      </c:valAx>
      <c:serAx>
        <c:axId val="46263823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4921584"/>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7/12/2020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7/12/2020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24118924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7471023" y="4012306"/>
            <a:ext cx="10515600" cy="433645"/>
          </a:xfrm>
        </p:spPr>
        <p:txBody>
          <a:bodyPr>
            <a:normAutofit fontScale="90000"/>
          </a:bodyPr>
          <a:lstStyle/>
          <a:p>
            <a:r>
              <a:rPr lang="en-US" dirty="0"/>
              <a:t>Out Degree</a:t>
            </a:r>
          </a:p>
        </p:txBody>
      </p:sp>
      <p:grpSp>
        <p:nvGrpSpPr>
          <p:cNvPr id="9" name="Group 8">
            <a:extLst>
              <a:ext uri="{FF2B5EF4-FFF2-40B4-BE49-F238E27FC236}">
                <a16:creationId xmlns:a16="http://schemas.microsoft.com/office/drawing/2014/main" id="{D57DB6B9-0B04-41DC-8E11-BD855F85138F}"/>
              </a:ext>
            </a:extLst>
          </p:cNvPr>
          <p:cNvGrpSpPr/>
          <p:nvPr/>
        </p:nvGrpSpPr>
        <p:grpSpPr>
          <a:xfrm>
            <a:off x="2426222" y="964340"/>
            <a:ext cx="7256494" cy="5147657"/>
            <a:chOff x="2426222" y="964340"/>
            <a:chExt cx="7256494" cy="5147657"/>
          </a:xfrm>
        </p:grpSpPr>
        <p:grpSp>
          <p:nvGrpSpPr>
            <p:cNvPr id="25" name="Group 24">
              <a:extLst>
                <a:ext uri="{FF2B5EF4-FFF2-40B4-BE49-F238E27FC236}">
                  <a16:creationId xmlns:a16="http://schemas.microsoft.com/office/drawing/2014/main" id="{39C52E2E-5A08-4CE0-A029-F4C85A17A86A}"/>
                </a:ext>
              </a:extLst>
            </p:cNvPr>
            <p:cNvGrpSpPr/>
            <p:nvPr/>
          </p:nvGrpSpPr>
          <p:grpSpPr>
            <a:xfrm>
              <a:off x="2426222" y="982331"/>
              <a:ext cx="1935810" cy="2460066"/>
              <a:chOff x="4988010" y="3651931"/>
              <a:chExt cx="1935810" cy="2460066"/>
            </a:xfrm>
          </p:grpSpPr>
          <p:pic>
            <p:nvPicPr>
              <p:cNvPr id="4" name="Picture 3"/>
              <p:cNvPicPr>
                <a:picLocks noChangeAspect="1"/>
              </p:cNvPicPr>
              <p:nvPr/>
            </p:nvPicPr>
            <p:blipFill>
              <a:blip r:embed="rId2"/>
              <a:stretch>
                <a:fillRect/>
              </a:stretch>
            </p:blipFill>
            <p:spPr>
              <a:xfrm>
                <a:off x="4988010" y="3651931"/>
                <a:ext cx="1935810" cy="1920240"/>
              </a:xfrm>
              <a:prstGeom prst="rect">
                <a:avLst/>
              </a:prstGeom>
            </p:spPr>
          </p:pic>
          <p:sp>
            <p:nvSpPr>
              <p:cNvPr id="7" name="TextBox 6"/>
              <p:cNvSpPr txBox="1"/>
              <p:nvPr/>
            </p:nvSpPr>
            <p:spPr>
              <a:xfrm>
                <a:off x="5408138" y="5742665"/>
                <a:ext cx="1095555" cy="369332"/>
              </a:xfrm>
              <a:prstGeom prst="rect">
                <a:avLst/>
              </a:prstGeom>
              <a:noFill/>
            </p:spPr>
            <p:txBody>
              <a:bodyPr wrap="square" rtlCol="0">
                <a:spAutoFit/>
              </a:bodyPr>
              <a:lstStyle/>
              <a:p>
                <a:r>
                  <a:rPr lang="en-IN" dirty="0"/>
                  <a:t>Template</a:t>
                </a:r>
                <a:endParaRPr lang="en-GB" dirty="0"/>
              </a:p>
            </p:txBody>
          </p:sp>
        </p:grpSp>
        <p:grpSp>
          <p:nvGrpSpPr>
            <p:cNvPr id="23" name="Group 22">
              <a:extLst>
                <a:ext uri="{FF2B5EF4-FFF2-40B4-BE49-F238E27FC236}">
                  <a16:creationId xmlns:a16="http://schemas.microsoft.com/office/drawing/2014/main" id="{1F060EFA-C398-4CFD-A95E-0AFA7E062B78}"/>
                </a:ext>
              </a:extLst>
            </p:cNvPr>
            <p:cNvGrpSpPr/>
            <p:nvPr/>
          </p:nvGrpSpPr>
          <p:grpSpPr>
            <a:xfrm>
              <a:off x="4982240" y="964340"/>
              <a:ext cx="2197661" cy="2478057"/>
              <a:chOff x="1884660" y="943209"/>
              <a:chExt cx="2197661" cy="2478057"/>
            </a:xfrm>
          </p:grpSpPr>
          <p:pic>
            <p:nvPicPr>
              <p:cNvPr id="5" name="Picture 4"/>
              <p:cNvPicPr>
                <a:picLocks noChangeAspect="1"/>
              </p:cNvPicPr>
              <p:nvPr/>
            </p:nvPicPr>
            <p:blipFill>
              <a:blip r:embed="rId3"/>
              <a:stretch>
                <a:fillRect/>
              </a:stretch>
            </p:blipFill>
            <p:spPr>
              <a:xfrm>
                <a:off x="1884660" y="943209"/>
                <a:ext cx="2197661" cy="1924293"/>
              </a:xfrm>
              <a:prstGeom prst="rect">
                <a:avLst/>
              </a:prstGeom>
            </p:spPr>
          </p:pic>
          <p:sp>
            <p:nvSpPr>
              <p:cNvPr id="8" name="TextBox 7"/>
              <p:cNvSpPr txBox="1"/>
              <p:nvPr/>
            </p:nvSpPr>
            <p:spPr>
              <a:xfrm>
                <a:off x="2340513"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130715EC-3BA6-471F-94D3-D77C23E4767D}"/>
                </a:ext>
              </a:extLst>
            </p:cNvPr>
            <p:cNvGrpSpPr/>
            <p:nvPr/>
          </p:nvGrpSpPr>
          <p:grpSpPr>
            <a:xfrm>
              <a:off x="7753332" y="970058"/>
              <a:ext cx="1929384" cy="2472339"/>
              <a:chOff x="5028066" y="948927"/>
              <a:chExt cx="1929384" cy="2472339"/>
            </a:xfrm>
          </p:grpSpPr>
          <p:pic>
            <p:nvPicPr>
              <p:cNvPr id="6" name="Picture 5"/>
              <p:cNvPicPr>
                <a:picLocks noChangeAspect="1"/>
              </p:cNvPicPr>
              <p:nvPr/>
            </p:nvPicPr>
            <p:blipFill>
              <a:blip r:embed="rId4"/>
              <a:stretch>
                <a:fillRect/>
              </a:stretch>
            </p:blipFill>
            <p:spPr>
              <a:xfrm>
                <a:off x="5028066" y="948927"/>
                <a:ext cx="1929384" cy="1918575"/>
              </a:xfrm>
              <a:prstGeom prst="rect">
                <a:avLst/>
              </a:prstGeom>
            </p:spPr>
          </p:pic>
          <p:sp>
            <p:nvSpPr>
              <p:cNvPr id="17" name="TextBox 16">
                <a:extLst>
                  <a:ext uri="{FF2B5EF4-FFF2-40B4-BE49-F238E27FC236}">
                    <a16:creationId xmlns:a16="http://schemas.microsoft.com/office/drawing/2014/main" id="{582CD441-C630-45F9-9F61-5E22E9F71530}"/>
                  </a:ext>
                </a:extLst>
              </p:cNvPr>
              <p:cNvSpPr txBox="1"/>
              <p:nvPr/>
            </p:nvSpPr>
            <p:spPr>
              <a:xfrm>
                <a:off x="5349781"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0D1B6C1B-2047-481C-B40F-46C9DA661764}"/>
                </a:ext>
              </a:extLst>
            </p:cNvPr>
            <p:cNvGrpSpPr/>
            <p:nvPr/>
          </p:nvGrpSpPr>
          <p:grpSpPr>
            <a:xfrm>
              <a:off x="2426222" y="3613432"/>
              <a:ext cx="1883413" cy="2474004"/>
              <a:chOff x="7781275" y="947262"/>
              <a:chExt cx="1883413" cy="2474004"/>
            </a:xfrm>
          </p:grpSpPr>
          <p:pic>
            <p:nvPicPr>
              <p:cNvPr id="10" name="Picture 9"/>
              <p:cNvPicPr>
                <a:picLocks noChangeAspect="1"/>
              </p:cNvPicPr>
              <p:nvPr/>
            </p:nvPicPr>
            <p:blipFill>
              <a:blip r:embed="rId5"/>
              <a:stretch>
                <a:fillRect/>
              </a:stretch>
            </p:blipFill>
            <p:spPr>
              <a:xfrm>
                <a:off x="7781275" y="947262"/>
                <a:ext cx="1883413" cy="1920240"/>
              </a:xfrm>
              <a:prstGeom prst="rect">
                <a:avLst/>
              </a:prstGeom>
            </p:spPr>
          </p:pic>
          <p:sp>
            <p:nvSpPr>
              <p:cNvPr id="18" name="TextBox 17">
                <a:extLst>
                  <a:ext uri="{FF2B5EF4-FFF2-40B4-BE49-F238E27FC236}">
                    <a16:creationId xmlns:a16="http://schemas.microsoft.com/office/drawing/2014/main" id="{8A7646FE-7F1C-48B2-B96B-B1AE7213DAEC}"/>
                  </a:ext>
                </a:extLst>
              </p:cNvPr>
              <p:cNvSpPr txBox="1"/>
              <p:nvPr/>
            </p:nvSpPr>
            <p:spPr>
              <a:xfrm>
                <a:off x="8104558" y="305193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69B027D5-AB0C-45CC-8B71-002499B3B295}"/>
                </a:ext>
              </a:extLst>
            </p:cNvPr>
            <p:cNvGrpSpPr/>
            <p:nvPr/>
          </p:nvGrpSpPr>
          <p:grpSpPr>
            <a:xfrm>
              <a:off x="7817339" y="3651931"/>
              <a:ext cx="1865377" cy="2460066"/>
              <a:chOff x="7790293" y="3651931"/>
              <a:chExt cx="1865377" cy="2460066"/>
            </a:xfrm>
          </p:grpSpPr>
          <p:pic>
            <p:nvPicPr>
              <p:cNvPr id="15" name="Picture 14"/>
              <p:cNvPicPr>
                <a:picLocks noChangeAspect="1"/>
              </p:cNvPicPr>
              <p:nvPr/>
            </p:nvPicPr>
            <p:blipFill>
              <a:blip r:embed="rId6"/>
              <a:stretch>
                <a:fillRect/>
              </a:stretch>
            </p:blipFill>
            <p:spPr>
              <a:xfrm>
                <a:off x="7790293" y="3651931"/>
                <a:ext cx="1865377" cy="1920240"/>
              </a:xfrm>
              <a:prstGeom prst="rect">
                <a:avLst/>
              </a:prstGeom>
            </p:spPr>
          </p:pic>
          <p:sp>
            <p:nvSpPr>
              <p:cNvPr id="19" name="TextBox 18">
                <a:extLst>
                  <a:ext uri="{FF2B5EF4-FFF2-40B4-BE49-F238E27FC236}">
                    <a16:creationId xmlns:a16="http://schemas.microsoft.com/office/drawing/2014/main" id="{DA2AF2B2-11D8-43CC-AE77-7F9C9114ACE7}"/>
                  </a:ext>
                </a:extLst>
              </p:cNvPr>
              <p:cNvSpPr txBox="1"/>
              <p:nvPr/>
            </p:nvSpPr>
            <p:spPr>
              <a:xfrm>
                <a:off x="8080004" y="574266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785EBC54-7D95-4D3D-B412-989C57AC7113}"/>
                </a:ext>
              </a:extLst>
            </p:cNvPr>
            <p:cNvGrpSpPr/>
            <p:nvPr/>
          </p:nvGrpSpPr>
          <p:grpSpPr>
            <a:xfrm>
              <a:off x="5064943" y="3651931"/>
              <a:ext cx="2032254" cy="2460066"/>
              <a:chOff x="1967363" y="3651931"/>
              <a:chExt cx="2032254" cy="2460066"/>
            </a:xfrm>
          </p:grpSpPr>
          <p:pic>
            <p:nvPicPr>
              <p:cNvPr id="12" name="Picture 11"/>
              <p:cNvPicPr>
                <a:picLocks noChangeAspect="1"/>
              </p:cNvPicPr>
              <p:nvPr/>
            </p:nvPicPr>
            <p:blipFill>
              <a:blip r:embed="rId7"/>
              <a:stretch>
                <a:fillRect/>
              </a:stretch>
            </p:blipFill>
            <p:spPr>
              <a:xfrm>
                <a:off x="1967363" y="3651931"/>
                <a:ext cx="2032254" cy="1920240"/>
              </a:xfrm>
              <a:prstGeom prst="rect">
                <a:avLst/>
              </a:prstGeom>
            </p:spPr>
          </p:pic>
          <p:sp>
            <p:nvSpPr>
              <p:cNvPr id="20" name="TextBox 19">
                <a:extLst>
                  <a:ext uri="{FF2B5EF4-FFF2-40B4-BE49-F238E27FC236}">
                    <a16:creationId xmlns:a16="http://schemas.microsoft.com/office/drawing/2014/main" id="{5E75C045-42D4-4765-AA11-D57B8B67E2F8}"/>
                  </a:ext>
                </a:extLst>
              </p:cNvPr>
              <p:cNvSpPr txBox="1"/>
              <p:nvPr/>
            </p:nvSpPr>
            <p:spPr>
              <a:xfrm>
                <a:off x="2331630" y="574266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
        <p:nvSpPr>
          <p:cNvPr id="22" name="Title 1">
            <a:extLst>
              <a:ext uri="{FF2B5EF4-FFF2-40B4-BE49-F238E27FC236}">
                <a16:creationId xmlns:a16="http://schemas.microsoft.com/office/drawing/2014/main" id="{0FB93010-676E-402D-8367-F040E2D6A0F5}"/>
              </a:ext>
            </a:extLst>
          </p:cNvPr>
          <p:cNvSpPr txBox="1">
            <a:spLocks/>
          </p:cNvSpPr>
          <p:nvPr/>
        </p:nvSpPr>
        <p:spPr>
          <a:xfrm>
            <a:off x="838200" y="365126"/>
            <a:ext cx="1417320" cy="433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Out Degree</a:t>
            </a:r>
          </a:p>
        </p:txBody>
      </p:sp>
    </p:spTree>
    <p:extLst>
      <p:ext uri="{BB962C8B-B14F-4D97-AF65-F5344CB8AC3E}">
        <p14:creationId xmlns:p14="http://schemas.microsoft.com/office/powerpoint/2010/main" val="19354335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743075" cy="454025"/>
          </a:xfrm>
        </p:spPr>
        <p:txBody>
          <a:bodyPr>
            <a:normAutofit/>
          </a:bodyPr>
          <a:lstStyle/>
          <a:p>
            <a:r>
              <a:rPr lang="en-US" sz="2400" dirty="0"/>
              <a:t>Out Degree</a:t>
            </a:r>
          </a:p>
        </p:txBody>
      </p:sp>
      <p:grpSp>
        <p:nvGrpSpPr>
          <p:cNvPr id="26" name="Group 25">
            <a:extLst>
              <a:ext uri="{FF2B5EF4-FFF2-40B4-BE49-F238E27FC236}">
                <a16:creationId xmlns:a16="http://schemas.microsoft.com/office/drawing/2014/main" id="{3CD65C9E-713F-41A4-AB97-C7B5C5C09EBB}"/>
              </a:ext>
            </a:extLst>
          </p:cNvPr>
          <p:cNvGrpSpPr/>
          <p:nvPr/>
        </p:nvGrpSpPr>
        <p:grpSpPr>
          <a:xfrm>
            <a:off x="2685266" y="1228431"/>
            <a:ext cx="6821468" cy="4952854"/>
            <a:chOff x="2581275" y="1514181"/>
            <a:chExt cx="6821468" cy="4952854"/>
          </a:xfrm>
        </p:grpSpPr>
        <p:grpSp>
          <p:nvGrpSpPr>
            <p:cNvPr id="22" name="Group 21">
              <a:extLst>
                <a:ext uri="{FF2B5EF4-FFF2-40B4-BE49-F238E27FC236}">
                  <a16:creationId xmlns:a16="http://schemas.microsoft.com/office/drawing/2014/main" id="{AFAA6D57-0F38-4FCE-B42C-E1065AF96FF5}"/>
                </a:ext>
              </a:extLst>
            </p:cNvPr>
            <p:cNvGrpSpPr/>
            <p:nvPr/>
          </p:nvGrpSpPr>
          <p:grpSpPr>
            <a:xfrm>
              <a:off x="2581275" y="1514181"/>
              <a:ext cx="1945028" cy="2358089"/>
              <a:chOff x="2581275" y="1514181"/>
              <a:chExt cx="1945028" cy="2358089"/>
            </a:xfrm>
          </p:grpSpPr>
          <p:pic>
            <p:nvPicPr>
              <p:cNvPr id="4" name="Picture 3"/>
              <p:cNvPicPr>
                <a:picLocks noChangeAspect="1"/>
              </p:cNvPicPr>
              <p:nvPr/>
            </p:nvPicPr>
            <p:blipFill>
              <a:blip r:embed="rId2"/>
              <a:stretch>
                <a:fillRect/>
              </a:stretch>
            </p:blipFill>
            <p:spPr>
              <a:xfrm>
                <a:off x="2581275" y="1514181"/>
                <a:ext cx="1945028" cy="1929384"/>
              </a:xfrm>
              <a:prstGeom prst="rect">
                <a:avLst/>
              </a:prstGeom>
            </p:spPr>
          </p:pic>
          <p:sp>
            <p:nvSpPr>
              <p:cNvPr id="7" name="TextBox 6"/>
              <p:cNvSpPr txBox="1"/>
              <p:nvPr/>
            </p:nvSpPr>
            <p:spPr>
              <a:xfrm>
                <a:off x="3006012" y="3502938"/>
                <a:ext cx="1095555" cy="369332"/>
              </a:xfrm>
              <a:prstGeom prst="rect">
                <a:avLst/>
              </a:prstGeom>
              <a:noFill/>
            </p:spPr>
            <p:txBody>
              <a:bodyPr wrap="square" rtlCol="0">
                <a:spAutoFit/>
              </a:bodyPr>
              <a:lstStyle/>
              <a:p>
                <a:r>
                  <a:rPr lang="en-IN" dirty="0"/>
                  <a:t>Template</a:t>
                </a:r>
                <a:endParaRPr lang="en-GB" dirty="0"/>
              </a:p>
            </p:txBody>
          </p:sp>
        </p:grpSp>
        <p:grpSp>
          <p:nvGrpSpPr>
            <p:cNvPr id="20" name="Group 19">
              <a:extLst>
                <a:ext uri="{FF2B5EF4-FFF2-40B4-BE49-F238E27FC236}">
                  <a16:creationId xmlns:a16="http://schemas.microsoft.com/office/drawing/2014/main" id="{C65772E9-6F37-4192-8872-1D20D071FAB0}"/>
                </a:ext>
              </a:extLst>
            </p:cNvPr>
            <p:cNvGrpSpPr/>
            <p:nvPr/>
          </p:nvGrpSpPr>
          <p:grpSpPr>
            <a:xfrm>
              <a:off x="7477125" y="1514181"/>
              <a:ext cx="1899548" cy="2358089"/>
              <a:chOff x="7477125" y="1514181"/>
              <a:chExt cx="1899548" cy="2358089"/>
            </a:xfrm>
          </p:grpSpPr>
          <p:sp>
            <p:nvSpPr>
              <p:cNvPr id="8" name="TextBox 7"/>
              <p:cNvSpPr txBox="1"/>
              <p:nvPr/>
            </p:nvSpPr>
            <p:spPr>
              <a:xfrm>
                <a:off x="7794867" y="35029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477125" y="1514181"/>
                <a:ext cx="1899548" cy="1929384"/>
              </a:xfrm>
              <a:prstGeom prst="rect">
                <a:avLst/>
              </a:prstGeom>
            </p:spPr>
          </p:pic>
        </p:grpSp>
        <p:grpSp>
          <p:nvGrpSpPr>
            <p:cNvPr id="25" name="Group 24">
              <a:extLst>
                <a:ext uri="{FF2B5EF4-FFF2-40B4-BE49-F238E27FC236}">
                  <a16:creationId xmlns:a16="http://schemas.microsoft.com/office/drawing/2014/main" id="{16C61883-95FC-4138-9757-03F71F2DEFC6}"/>
                </a:ext>
              </a:extLst>
            </p:cNvPr>
            <p:cNvGrpSpPr/>
            <p:nvPr/>
          </p:nvGrpSpPr>
          <p:grpSpPr>
            <a:xfrm>
              <a:off x="2581275" y="4012529"/>
              <a:ext cx="1854213" cy="2454506"/>
              <a:chOff x="2581275" y="4012529"/>
              <a:chExt cx="1854213" cy="2454506"/>
            </a:xfrm>
          </p:grpSpPr>
          <p:sp>
            <p:nvSpPr>
              <p:cNvPr id="11" name="TextBox 10"/>
              <p:cNvSpPr txBox="1"/>
              <p:nvPr/>
            </p:nvSpPr>
            <p:spPr>
              <a:xfrm>
                <a:off x="2847368" y="6097703"/>
                <a:ext cx="1322026" cy="369332"/>
              </a:xfrm>
              <a:prstGeom prst="rect">
                <a:avLst/>
              </a:prstGeom>
              <a:noFill/>
            </p:spPr>
            <p:txBody>
              <a:bodyPr wrap="square" rtlCol="0">
                <a:spAutoFit/>
              </a:bodyPr>
              <a:lstStyle/>
              <a:p>
                <a:r>
                  <a:rPr lang="en-IN" dirty="0"/>
                  <a:t>Q2-Graph2</a:t>
                </a:r>
                <a:endParaRPr lang="en-GB" dirty="0"/>
              </a:p>
            </p:txBody>
          </p:sp>
          <p:pic>
            <p:nvPicPr>
              <p:cNvPr id="13" name="Picture 12"/>
              <p:cNvPicPr>
                <a:picLocks noChangeAspect="1"/>
              </p:cNvPicPr>
              <p:nvPr/>
            </p:nvPicPr>
            <p:blipFill>
              <a:blip r:embed="rId4"/>
              <a:stretch>
                <a:fillRect/>
              </a:stretch>
            </p:blipFill>
            <p:spPr>
              <a:xfrm>
                <a:off x="2581275" y="4012529"/>
                <a:ext cx="1854213" cy="1929384"/>
              </a:xfrm>
              <a:prstGeom prst="rect">
                <a:avLst/>
              </a:prstGeom>
            </p:spPr>
          </p:pic>
        </p:grpSp>
        <p:grpSp>
          <p:nvGrpSpPr>
            <p:cNvPr id="24" name="Group 23">
              <a:extLst>
                <a:ext uri="{FF2B5EF4-FFF2-40B4-BE49-F238E27FC236}">
                  <a16:creationId xmlns:a16="http://schemas.microsoft.com/office/drawing/2014/main" id="{56C9ECB8-97B5-4F2A-B18E-10EBC026E98F}"/>
                </a:ext>
              </a:extLst>
            </p:cNvPr>
            <p:cNvGrpSpPr/>
            <p:nvPr/>
          </p:nvGrpSpPr>
          <p:grpSpPr>
            <a:xfrm>
              <a:off x="4874851" y="4011218"/>
              <a:ext cx="2044265" cy="2455817"/>
              <a:chOff x="4835686" y="4011218"/>
              <a:chExt cx="2044265" cy="2455817"/>
            </a:xfrm>
          </p:grpSpPr>
          <p:sp>
            <p:nvSpPr>
              <p:cNvPr id="14" name="TextBox 13"/>
              <p:cNvSpPr txBox="1"/>
              <p:nvPr/>
            </p:nvSpPr>
            <p:spPr>
              <a:xfrm>
                <a:off x="5196806" y="6097703"/>
                <a:ext cx="1322025" cy="369332"/>
              </a:xfrm>
              <a:prstGeom prst="rect">
                <a:avLst/>
              </a:prstGeom>
              <a:noFill/>
            </p:spPr>
            <p:txBody>
              <a:bodyPr wrap="square" rtlCol="0">
                <a:spAutoFit/>
              </a:bodyPr>
              <a:lstStyle/>
              <a:p>
                <a:r>
                  <a:rPr lang="en-IN" dirty="0"/>
                  <a:t>Q3-Graph1</a:t>
                </a:r>
                <a:endParaRPr lang="en-GB" dirty="0"/>
              </a:p>
            </p:txBody>
          </p:sp>
          <p:pic>
            <p:nvPicPr>
              <p:cNvPr id="17" name="Picture 16"/>
              <p:cNvPicPr>
                <a:picLocks noChangeAspect="1"/>
              </p:cNvPicPr>
              <p:nvPr/>
            </p:nvPicPr>
            <p:blipFill>
              <a:blip r:embed="rId5"/>
              <a:stretch>
                <a:fillRect/>
              </a:stretch>
            </p:blipFill>
            <p:spPr>
              <a:xfrm>
                <a:off x="4835686" y="4011218"/>
                <a:ext cx="2044265" cy="1930695"/>
              </a:xfrm>
              <a:prstGeom prst="rect">
                <a:avLst/>
              </a:prstGeom>
            </p:spPr>
          </p:pic>
        </p:grpSp>
        <p:grpSp>
          <p:nvGrpSpPr>
            <p:cNvPr id="23" name="Group 22">
              <a:extLst>
                <a:ext uri="{FF2B5EF4-FFF2-40B4-BE49-F238E27FC236}">
                  <a16:creationId xmlns:a16="http://schemas.microsoft.com/office/drawing/2014/main" id="{FD12A70E-7184-4B20-8667-BFBC6102FACC}"/>
                </a:ext>
              </a:extLst>
            </p:cNvPr>
            <p:cNvGrpSpPr/>
            <p:nvPr/>
          </p:nvGrpSpPr>
          <p:grpSpPr>
            <a:xfrm>
              <a:off x="7358478" y="4012529"/>
              <a:ext cx="2044265" cy="2454506"/>
              <a:chOff x="7358478" y="4012529"/>
              <a:chExt cx="2044265" cy="2454506"/>
            </a:xfrm>
          </p:grpSpPr>
          <p:sp>
            <p:nvSpPr>
              <p:cNvPr id="16" name="TextBox 15"/>
              <p:cNvSpPr txBox="1"/>
              <p:nvPr/>
            </p:nvSpPr>
            <p:spPr>
              <a:xfrm>
                <a:off x="7719598" y="6097703"/>
                <a:ext cx="1322025" cy="369332"/>
              </a:xfrm>
              <a:prstGeom prst="rect">
                <a:avLst/>
              </a:prstGeom>
              <a:noFill/>
            </p:spPr>
            <p:txBody>
              <a:bodyPr wrap="square" rtlCol="0">
                <a:spAutoFit/>
              </a:bodyPr>
              <a:lstStyle/>
              <a:p>
                <a:r>
                  <a:rPr lang="en-IN" dirty="0"/>
                  <a:t>Q3-Graph2</a:t>
                </a:r>
                <a:endParaRPr lang="en-GB" dirty="0"/>
              </a:p>
            </p:txBody>
          </p:sp>
          <p:pic>
            <p:nvPicPr>
              <p:cNvPr id="18" name="Picture 17"/>
              <p:cNvPicPr>
                <a:picLocks noChangeAspect="1"/>
              </p:cNvPicPr>
              <p:nvPr/>
            </p:nvPicPr>
            <p:blipFill rotWithShape="1">
              <a:blip r:embed="rId6"/>
              <a:srcRect r="8949"/>
              <a:stretch/>
            </p:blipFill>
            <p:spPr>
              <a:xfrm>
                <a:off x="7358478" y="4012529"/>
                <a:ext cx="2044265" cy="1929384"/>
              </a:xfrm>
              <a:prstGeom prst="rect">
                <a:avLst/>
              </a:prstGeom>
            </p:spPr>
          </p:pic>
        </p:grpSp>
        <p:grpSp>
          <p:nvGrpSpPr>
            <p:cNvPr id="21" name="Group 20">
              <a:extLst>
                <a:ext uri="{FF2B5EF4-FFF2-40B4-BE49-F238E27FC236}">
                  <a16:creationId xmlns:a16="http://schemas.microsoft.com/office/drawing/2014/main" id="{A13939E4-74BE-49A8-A73C-47B7B1DDBD79}"/>
                </a:ext>
              </a:extLst>
            </p:cNvPr>
            <p:cNvGrpSpPr/>
            <p:nvPr/>
          </p:nvGrpSpPr>
          <p:grpSpPr>
            <a:xfrm>
              <a:off x="5031586" y="1514181"/>
              <a:ext cx="1940255" cy="2358089"/>
              <a:chOff x="5031587" y="1514181"/>
              <a:chExt cx="1940255" cy="2358089"/>
            </a:xfrm>
          </p:grpSpPr>
          <p:pic>
            <p:nvPicPr>
              <p:cNvPr id="15" name="Picture 14"/>
              <p:cNvPicPr>
                <a:picLocks noChangeAspect="1"/>
              </p:cNvPicPr>
              <p:nvPr/>
            </p:nvPicPr>
            <p:blipFill>
              <a:blip r:embed="rId7"/>
              <a:stretch>
                <a:fillRect/>
              </a:stretch>
            </p:blipFill>
            <p:spPr>
              <a:xfrm>
                <a:off x="5031587" y="1514181"/>
                <a:ext cx="1940255" cy="1929384"/>
              </a:xfrm>
              <a:prstGeom prst="rect">
                <a:avLst/>
              </a:prstGeom>
            </p:spPr>
          </p:pic>
          <p:sp>
            <p:nvSpPr>
              <p:cNvPr id="19" name="TextBox 18"/>
              <p:cNvSpPr txBox="1"/>
              <p:nvPr/>
            </p:nvSpPr>
            <p:spPr>
              <a:xfrm>
                <a:off x="5348490" y="3502938"/>
                <a:ext cx="1306448" cy="369332"/>
              </a:xfrm>
              <a:prstGeom prst="rect">
                <a:avLst/>
              </a:prstGeom>
              <a:noFill/>
            </p:spPr>
            <p:txBody>
              <a:bodyPr wrap="square" rtlCol="0">
                <a:spAutoFit/>
              </a:bodyPr>
              <a:lstStyle/>
              <a:p>
                <a:r>
                  <a:rPr lang="en-IN" dirty="0"/>
                  <a:t>Q1-Graph2</a:t>
                </a:r>
                <a:endParaRPr lang="en-GB" dirty="0"/>
              </a:p>
            </p:txBody>
          </p:sp>
        </p:grpSp>
      </p:gr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447675" y="404734"/>
            <a:ext cx="2419350" cy="448952"/>
          </a:xfrm>
        </p:spPr>
        <p:txBody>
          <a:bodyPr>
            <a:normAutofit fontScale="90000"/>
          </a:bodyPr>
          <a:lstStyle/>
          <a:p>
            <a:r>
              <a:rPr lang="en-US" sz="2800" dirty="0"/>
              <a:t>Betweenness</a:t>
            </a:r>
            <a:endParaRPr lang="en-US" dirty="0"/>
          </a:p>
        </p:txBody>
      </p:sp>
      <p:grpSp>
        <p:nvGrpSpPr>
          <p:cNvPr id="33" name="Group 32">
            <a:extLst>
              <a:ext uri="{FF2B5EF4-FFF2-40B4-BE49-F238E27FC236}">
                <a16:creationId xmlns:a16="http://schemas.microsoft.com/office/drawing/2014/main" id="{CEE6B194-3637-4831-A0DF-B3C76E3FAE4C}"/>
              </a:ext>
            </a:extLst>
          </p:cNvPr>
          <p:cNvGrpSpPr/>
          <p:nvPr/>
        </p:nvGrpSpPr>
        <p:grpSpPr>
          <a:xfrm>
            <a:off x="2227439" y="1102303"/>
            <a:ext cx="7605404" cy="5333544"/>
            <a:chOff x="2227439" y="1102303"/>
            <a:chExt cx="7605404" cy="5333544"/>
          </a:xfrm>
        </p:grpSpPr>
        <p:grpSp>
          <p:nvGrpSpPr>
            <p:cNvPr id="6" name="Group 5">
              <a:extLst>
                <a:ext uri="{FF2B5EF4-FFF2-40B4-BE49-F238E27FC236}">
                  <a16:creationId xmlns:a16="http://schemas.microsoft.com/office/drawing/2014/main" id="{8C89B96B-C816-4120-9782-3535778AFDD2}"/>
                </a:ext>
              </a:extLst>
            </p:cNvPr>
            <p:cNvGrpSpPr/>
            <p:nvPr/>
          </p:nvGrpSpPr>
          <p:grpSpPr>
            <a:xfrm>
              <a:off x="2227439" y="1102303"/>
              <a:ext cx="2275415" cy="2663944"/>
              <a:chOff x="2227439" y="1102303"/>
              <a:chExt cx="2275415" cy="2663944"/>
            </a:xfrm>
          </p:grpSpPr>
          <p:pic>
            <p:nvPicPr>
              <p:cNvPr id="3" name="Picture 2"/>
              <p:cNvPicPr>
                <a:picLocks noChangeAspect="1"/>
              </p:cNvPicPr>
              <p:nvPr/>
            </p:nvPicPr>
            <p:blipFill>
              <a:blip r:embed="rId2"/>
              <a:stretch>
                <a:fillRect/>
              </a:stretch>
            </p:blipFill>
            <p:spPr>
              <a:xfrm>
                <a:off x="2227439" y="1102303"/>
                <a:ext cx="2275415" cy="1929384"/>
              </a:xfrm>
              <a:prstGeom prst="rect">
                <a:avLst/>
              </a:prstGeom>
            </p:spPr>
          </p:pic>
          <p:sp>
            <p:nvSpPr>
              <p:cNvPr id="26" name="TextBox 25">
                <a:extLst>
                  <a:ext uri="{FF2B5EF4-FFF2-40B4-BE49-F238E27FC236}">
                    <a16:creationId xmlns:a16="http://schemas.microsoft.com/office/drawing/2014/main" id="{B2A8CF01-11AB-4F2F-93BC-DC187C1E36B8}"/>
                  </a:ext>
                </a:extLst>
              </p:cNvPr>
              <p:cNvSpPr txBox="1"/>
              <p:nvPr/>
            </p:nvSpPr>
            <p:spPr>
              <a:xfrm>
                <a:off x="2817369" y="3396915"/>
                <a:ext cx="1095555" cy="369332"/>
              </a:xfrm>
              <a:prstGeom prst="rect">
                <a:avLst/>
              </a:prstGeom>
              <a:noFill/>
            </p:spPr>
            <p:txBody>
              <a:bodyPr wrap="square" rtlCol="0">
                <a:spAutoFit/>
              </a:bodyPr>
              <a:lstStyle/>
              <a:p>
                <a:r>
                  <a:rPr lang="en-IN" dirty="0"/>
                  <a:t>Template</a:t>
                </a:r>
                <a:endParaRPr lang="en-GB" dirty="0"/>
              </a:p>
            </p:txBody>
          </p:sp>
        </p:grpSp>
        <p:grpSp>
          <p:nvGrpSpPr>
            <p:cNvPr id="4" name="Group 3">
              <a:extLst>
                <a:ext uri="{FF2B5EF4-FFF2-40B4-BE49-F238E27FC236}">
                  <a16:creationId xmlns:a16="http://schemas.microsoft.com/office/drawing/2014/main" id="{CD300772-8B50-4A3B-A831-6AA0570333E8}"/>
                </a:ext>
              </a:extLst>
            </p:cNvPr>
            <p:cNvGrpSpPr/>
            <p:nvPr/>
          </p:nvGrpSpPr>
          <p:grpSpPr>
            <a:xfrm>
              <a:off x="5015549" y="1102303"/>
              <a:ext cx="2138965" cy="2663944"/>
              <a:chOff x="5015549" y="1102303"/>
              <a:chExt cx="2138965" cy="2663944"/>
            </a:xfrm>
          </p:grpSpPr>
          <p:pic>
            <p:nvPicPr>
              <p:cNvPr id="13" name="Picture 12"/>
              <p:cNvPicPr>
                <a:picLocks noChangeAspect="1"/>
              </p:cNvPicPr>
              <p:nvPr/>
            </p:nvPicPr>
            <p:blipFill>
              <a:blip r:embed="rId3"/>
              <a:stretch>
                <a:fillRect/>
              </a:stretch>
            </p:blipFill>
            <p:spPr>
              <a:xfrm>
                <a:off x="5015549" y="1102303"/>
                <a:ext cx="2138965" cy="1929384"/>
              </a:xfrm>
              <a:prstGeom prst="rect">
                <a:avLst/>
              </a:prstGeom>
            </p:spPr>
          </p:pic>
          <p:sp>
            <p:nvSpPr>
              <p:cNvPr id="27" name="TextBox 26">
                <a:extLst>
                  <a:ext uri="{FF2B5EF4-FFF2-40B4-BE49-F238E27FC236}">
                    <a16:creationId xmlns:a16="http://schemas.microsoft.com/office/drawing/2014/main" id="{BAB53B92-54F2-4E17-8C17-93E3A0E71999}"/>
                  </a:ext>
                </a:extLst>
              </p:cNvPr>
              <p:cNvSpPr txBox="1"/>
              <p:nvPr/>
            </p:nvSpPr>
            <p:spPr>
              <a:xfrm>
                <a:off x="5442054"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D87BBC50-9D94-4F7A-B898-AB02CED5499C}"/>
                </a:ext>
              </a:extLst>
            </p:cNvPr>
            <p:cNvGrpSpPr/>
            <p:nvPr/>
          </p:nvGrpSpPr>
          <p:grpSpPr>
            <a:xfrm>
              <a:off x="7667209" y="1102303"/>
              <a:ext cx="2165634" cy="2663944"/>
              <a:chOff x="7667209" y="1102303"/>
              <a:chExt cx="2165634" cy="2663944"/>
            </a:xfrm>
          </p:grpSpPr>
          <p:pic>
            <p:nvPicPr>
              <p:cNvPr id="17" name="Picture 16"/>
              <p:cNvPicPr>
                <a:picLocks noChangeAspect="1"/>
              </p:cNvPicPr>
              <p:nvPr/>
            </p:nvPicPr>
            <p:blipFill>
              <a:blip r:embed="rId4"/>
              <a:stretch>
                <a:fillRect/>
              </a:stretch>
            </p:blipFill>
            <p:spPr>
              <a:xfrm>
                <a:off x="7667209" y="1102303"/>
                <a:ext cx="2165634" cy="1929384"/>
              </a:xfrm>
              <a:prstGeom prst="rect">
                <a:avLst/>
              </a:prstGeom>
            </p:spPr>
          </p:pic>
          <p:sp>
            <p:nvSpPr>
              <p:cNvPr id="28" name="TextBox 27">
                <a:extLst>
                  <a:ext uri="{FF2B5EF4-FFF2-40B4-BE49-F238E27FC236}">
                    <a16:creationId xmlns:a16="http://schemas.microsoft.com/office/drawing/2014/main" id="{B6702E1A-8DF6-4906-9D4A-0677FEC0E2B8}"/>
                  </a:ext>
                </a:extLst>
              </p:cNvPr>
              <p:cNvSpPr txBox="1"/>
              <p:nvPr/>
            </p:nvSpPr>
            <p:spPr>
              <a:xfrm>
                <a:off x="8107049"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2A022FD-465A-4B61-9022-DABE8BB589AE}"/>
                </a:ext>
              </a:extLst>
            </p:cNvPr>
            <p:cNvGrpSpPr/>
            <p:nvPr/>
          </p:nvGrpSpPr>
          <p:grpSpPr>
            <a:xfrm>
              <a:off x="2379484" y="3970918"/>
              <a:ext cx="1971327" cy="2440368"/>
              <a:chOff x="2379484" y="3970918"/>
              <a:chExt cx="1971327" cy="2440368"/>
            </a:xfrm>
          </p:grpSpPr>
          <p:pic>
            <p:nvPicPr>
              <p:cNvPr id="18" name="Picture 17"/>
              <p:cNvPicPr>
                <a:picLocks noChangeAspect="1"/>
              </p:cNvPicPr>
              <p:nvPr/>
            </p:nvPicPr>
            <p:blipFill>
              <a:blip r:embed="rId5"/>
              <a:stretch>
                <a:fillRect/>
              </a:stretch>
            </p:blipFill>
            <p:spPr>
              <a:xfrm>
                <a:off x="2379484" y="3970918"/>
                <a:ext cx="1971327" cy="1929384"/>
              </a:xfrm>
              <a:prstGeom prst="rect">
                <a:avLst/>
              </a:prstGeom>
            </p:spPr>
          </p:pic>
          <p:sp>
            <p:nvSpPr>
              <p:cNvPr id="29" name="TextBox 28">
                <a:extLst>
                  <a:ext uri="{FF2B5EF4-FFF2-40B4-BE49-F238E27FC236}">
                    <a16:creationId xmlns:a16="http://schemas.microsoft.com/office/drawing/2014/main" id="{678204A1-19B1-4ABC-A410-120E68A370AC}"/>
                  </a:ext>
                </a:extLst>
              </p:cNvPr>
              <p:cNvSpPr txBox="1"/>
              <p:nvPr/>
            </p:nvSpPr>
            <p:spPr>
              <a:xfrm>
                <a:off x="2746724" y="604195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124C446-613F-40A3-AE8E-37BB8FF8D46B}"/>
                </a:ext>
              </a:extLst>
            </p:cNvPr>
            <p:cNvGrpSpPr/>
            <p:nvPr/>
          </p:nvGrpSpPr>
          <p:grpSpPr>
            <a:xfrm>
              <a:off x="7690757" y="3970918"/>
              <a:ext cx="2118539" cy="2464929"/>
              <a:chOff x="7690757" y="3970918"/>
              <a:chExt cx="2118539" cy="2464929"/>
            </a:xfrm>
          </p:grpSpPr>
          <p:pic>
            <p:nvPicPr>
              <p:cNvPr id="20" name="Picture 19"/>
              <p:cNvPicPr>
                <a:picLocks noChangeAspect="1"/>
              </p:cNvPicPr>
              <p:nvPr/>
            </p:nvPicPr>
            <p:blipFill>
              <a:blip r:embed="rId6"/>
              <a:stretch>
                <a:fillRect/>
              </a:stretch>
            </p:blipFill>
            <p:spPr>
              <a:xfrm>
                <a:off x="7690757" y="3970918"/>
                <a:ext cx="2118539" cy="1929384"/>
              </a:xfrm>
              <a:prstGeom prst="rect">
                <a:avLst/>
              </a:prstGeom>
            </p:spPr>
          </p:pic>
          <p:sp>
            <p:nvSpPr>
              <p:cNvPr id="30" name="TextBox 29">
                <a:extLst>
                  <a:ext uri="{FF2B5EF4-FFF2-40B4-BE49-F238E27FC236}">
                    <a16:creationId xmlns:a16="http://schemas.microsoft.com/office/drawing/2014/main" id="{492FAFAC-BAC9-4498-AADA-2B13B3FF78B9}"/>
                  </a:ext>
                </a:extLst>
              </p:cNvPr>
              <p:cNvSpPr txBox="1"/>
              <p:nvPr/>
            </p:nvSpPr>
            <p:spPr>
              <a:xfrm>
                <a:off x="8107049" y="60665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3FFB4E83-ABD5-4089-9AC1-83BD8E249852}"/>
                </a:ext>
              </a:extLst>
            </p:cNvPr>
            <p:cNvGrpSpPr/>
            <p:nvPr/>
          </p:nvGrpSpPr>
          <p:grpSpPr>
            <a:xfrm>
              <a:off x="4951559" y="3970918"/>
              <a:ext cx="2138450" cy="2464929"/>
              <a:chOff x="4951559" y="3970918"/>
              <a:chExt cx="2138450" cy="2464929"/>
            </a:xfrm>
          </p:grpSpPr>
          <p:pic>
            <p:nvPicPr>
              <p:cNvPr id="19" name="Picture 18"/>
              <p:cNvPicPr>
                <a:picLocks noChangeAspect="1"/>
              </p:cNvPicPr>
              <p:nvPr/>
            </p:nvPicPr>
            <p:blipFill>
              <a:blip r:embed="rId7"/>
              <a:stretch>
                <a:fillRect/>
              </a:stretch>
            </p:blipFill>
            <p:spPr>
              <a:xfrm>
                <a:off x="4951559" y="3970918"/>
                <a:ext cx="2138450" cy="1929384"/>
              </a:xfrm>
              <a:prstGeom prst="rect">
                <a:avLst/>
              </a:prstGeom>
            </p:spPr>
          </p:pic>
          <p:sp>
            <p:nvSpPr>
              <p:cNvPr id="31" name="TextBox 30">
                <a:extLst>
                  <a:ext uri="{FF2B5EF4-FFF2-40B4-BE49-F238E27FC236}">
                    <a16:creationId xmlns:a16="http://schemas.microsoft.com/office/drawing/2014/main" id="{DA6DBC52-ADEA-4BB7-A232-6D98F75F60FE}"/>
                  </a:ext>
                </a:extLst>
              </p:cNvPr>
              <p:cNvSpPr txBox="1"/>
              <p:nvPr/>
            </p:nvSpPr>
            <p:spPr>
              <a:xfrm>
                <a:off x="5368924" y="606651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6"/>
            <a:ext cx="2207544" cy="520700"/>
          </a:xfrm>
        </p:spPr>
        <p:txBody>
          <a:bodyPr>
            <a:normAutofit/>
          </a:bodyPr>
          <a:lstStyle/>
          <a:p>
            <a:r>
              <a:rPr lang="en-US" sz="1600" dirty="0"/>
              <a:t>Betweenness</a:t>
            </a:r>
            <a:endParaRPr lang="en-US" sz="1400" dirty="0"/>
          </a:p>
        </p:txBody>
      </p:sp>
      <p:grpSp>
        <p:nvGrpSpPr>
          <p:cNvPr id="39" name="Group 38">
            <a:extLst>
              <a:ext uri="{FF2B5EF4-FFF2-40B4-BE49-F238E27FC236}">
                <a16:creationId xmlns:a16="http://schemas.microsoft.com/office/drawing/2014/main" id="{A4AEF1F4-E3BB-4F70-BB4A-F12F21AF2080}"/>
              </a:ext>
            </a:extLst>
          </p:cNvPr>
          <p:cNvGrpSpPr/>
          <p:nvPr/>
        </p:nvGrpSpPr>
        <p:grpSpPr>
          <a:xfrm>
            <a:off x="2395760" y="1253212"/>
            <a:ext cx="7146030" cy="5023323"/>
            <a:chOff x="2395760" y="1253212"/>
            <a:chExt cx="7146030" cy="5023323"/>
          </a:xfrm>
        </p:grpSpPr>
        <p:grpSp>
          <p:nvGrpSpPr>
            <p:cNvPr id="12" name="Group 11">
              <a:extLst>
                <a:ext uri="{FF2B5EF4-FFF2-40B4-BE49-F238E27FC236}">
                  <a16:creationId xmlns:a16="http://schemas.microsoft.com/office/drawing/2014/main" id="{2C03C072-489F-46A9-8003-FBD39AECE1A7}"/>
                </a:ext>
              </a:extLst>
            </p:cNvPr>
            <p:cNvGrpSpPr/>
            <p:nvPr/>
          </p:nvGrpSpPr>
          <p:grpSpPr>
            <a:xfrm>
              <a:off x="2395760" y="1253212"/>
              <a:ext cx="2275415" cy="2428558"/>
              <a:chOff x="2395760" y="1253212"/>
              <a:chExt cx="2275415" cy="2428558"/>
            </a:xfrm>
          </p:grpSpPr>
          <p:pic>
            <p:nvPicPr>
              <p:cNvPr id="15" name="Picture 14"/>
              <p:cNvPicPr>
                <a:picLocks noChangeAspect="1"/>
              </p:cNvPicPr>
              <p:nvPr/>
            </p:nvPicPr>
            <p:blipFill>
              <a:blip r:embed="rId2"/>
              <a:stretch>
                <a:fillRect/>
              </a:stretch>
            </p:blipFill>
            <p:spPr>
              <a:xfrm>
                <a:off x="2395760" y="1253212"/>
                <a:ext cx="2275415" cy="1929384"/>
              </a:xfrm>
              <a:prstGeom prst="rect">
                <a:avLst/>
              </a:prstGeom>
            </p:spPr>
          </p:pic>
          <p:sp>
            <p:nvSpPr>
              <p:cNvPr id="30" name="TextBox 29">
                <a:extLst>
                  <a:ext uri="{FF2B5EF4-FFF2-40B4-BE49-F238E27FC236}">
                    <a16:creationId xmlns:a16="http://schemas.microsoft.com/office/drawing/2014/main" id="{802150BA-400B-424D-BF6D-AC4BBA65A8AD}"/>
                  </a:ext>
                </a:extLst>
              </p:cNvPr>
              <p:cNvSpPr txBox="1"/>
              <p:nvPr/>
            </p:nvSpPr>
            <p:spPr>
              <a:xfrm>
                <a:off x="2985690" y="3312438"/>
                <a:ext cx="1095555" cy="369332"/>
              </a:xfrm>
              <a:prstGeom prst="rect">
                <a:avLst/>
              </a:prstGeom>
              <a:noFill/>
            </p:spPr>
            <p:txBody>
              <a:bodyPr wrap="square" rtlCol="0">
                <a:spAutoFit/>
              </a:bodyPr>
              <a:lstStyle/>
              <a:p>
                <a:r>
                  <a:rPr lang="en-IN" dirty="0"/>
                  <a:t>Template</a:t>
                </a:r>
                <a:endParaRPr lang="en-GB" dirty="0"/>
              </a:p>
            </p:txBody>
          </p:sp>
        </p:grpSp>
        <p:grpSp>
          <p:nvGrpSpPr>
            <p:cNvPr id="3" name="Group 2">
              <a:extLst>
                <a:ext uri="{FF2B5EF4-FFF2-40B4-BE49-F238E27FC236}">
                  <a16:creationId xmlns:a16="http://schemas.microsoft.com/office/drawing/2014/main" id="{70A31636-7341-4571-BD2D-0AE44E30FA03}"/>
                </a:ext>
              </a:extLst>
            </p:cNvPr>
            <p:cNvGrpSpPr/>
            <p:nvPr/>
          </p:nvGrpSpPr>
          <p:grpSpPr>
            <a:xfrm>
              <a:off x="7559557" y="1253212"/>
              <a:ext cx="1939511" cy="2428558"/>
              <a:chOff x="7559557" y="1253212"/>
              <a:chExt cx="1939511" cy="2428558"/>
            </a:xfrm>
          </p:grpSpPr>
          <p:pic>
            <p:nvPicPr>
              <p:cNvPr id="5" name="Picture 4"/>
              <p:cNvPicPr>
                <a:picLocks noChangeAspect="1"/>
              </p:cNvPicPr>
              <p:nvPr/>
            </p:nvPicPr>
            <p:blipFill>
              <a:blip r:embed="rId3"/>
              <a:stretch>
                <a:fillRect/>
              </a:stretch>
            </p:blipFill>
            <p:spPr>
              <a:xfrm>
                <a:off x="7559557" y="1253212"/>
                <a:ext cx="1939511" cy="1929384"/>
              </a:xfrm>
              <a:prstGeom prst="rect">
                <a:avLst/>
              </a:prstGeom>
            </p:spPr>
          </p:pic>
          <p:sp>
            <p:nvSpPr>
              <p:cNvPr id="31" name="TextBox 30">
                <a:extLst>
                  <a:ext uri="{FF2B5EF4-FFF2-40B4-BE49-F238E27FC236}">
                    <a16:creationId xmlns:a16="http://schemas.microsoft.com/office/drawing/2014/main" id="{EC0AF652-80F4-4034-9BAB-ED36A3491631}"/>
                  </a:ext>
                </a:extLst>
              </p:cNvPr>
              <p:cNvSpPr txBox="1"/>
              <p:nvPr/>
            </p:nvSpPr>
            <p:spPr>
              <a:xfrm>
                <a:off x="7897280" y="33124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EE9AC59D-F1AC-4C94-BE58-2CA26C2C1E2F}"/>
                </a:ext>
              </a:extLst>
            </p:cNvPr>
            <p:cNvGrpSpPr/>
            <p:nvPr/>
          </p:nvGrpSpPr>
          <p:grpSpPr>
            <a:xfrm>
              <a:off x="2575688" y="3878651"/>
              <a:ext cx="2073368" cy="2397884"/>
              <a:chOff x="2575688" y="3878651"/>
              <a:chExt cx="2073368" cy="2397884"/>
            </a:xfrm>
          </p:grpSpPr>
          <p:pic>
            <p:nvPicPr>
              <p:cNvPr id="6" name="Picture 5"/>
              <p:cNvPicPr>
                <a:picLocks noChangeAspect="1"/>
              </p:cNvPicPr>
              <p:nvPr/>
            </p:nvPicPr>
            <p:blipFill>
              <a:blip r:embed="rId4"/>
              <a:stretch>
                <a:fillRect/>
              </a:stretch>
            </p:blipFill>
            <p:spPr>
              <a:xfrm>
                <a:off x="2575688" y="3878651"/>
                <a:ext cx="2073368" cy="1929384"/>
              </a:xfrm>
              <a:prstGeom prst="rect">
                <a:avLst/>
              </a:prstGeom>
            </p:spPr>
          </p:pic>
          <p:sp>
            <p:nvSpPr>
              <p:cNvPr id="32" name="TextBox 31">
                <a:extLst>
                  <a:ext uri="{FF2B5EF4-FFF2-40B4-BE49-F238E27FC236}">
                    <a16:creationId xmlns:a16="http://schemas.microsoft.com/office/drawing/2014/main" id="{97FF17F6-89E4-452B-90E1-9E79395EEC77}"/>
                  </a:ext>
                </a:extLst>
              </p:cNvPr>
              <p:cNvSpPr txBox="1"/>
              <p:nvPr/>
            </p:nvSpPr>
            <p:spPr>
              <a:xfrm>
                <a:off x="2951359" y="5907203"/>
                <a:ext cx="1322026" cy="369332"/>
              </a:xfrm>
              <a:prstGeom prst="rect">
                <a:avLst/>
              </a:prstGeom>
              <a:noFill/>
            </p:spPr>
            <p:txBody>
              <a:bodyPr wrap="square" rtlCol="0">
                <a:spAutoFit/>
              </a:bodyPr>
              <a:lstStyle/>
              <a:p>
                <a:r>
                  <a:rPr lang="en-IN" dirty="0"/>
                  <a:t>Q2-Graph2</a:t>
                </a:r>
                <a:endParaRPr lang="en-GB" dirty="0"/>
              </a:p>
            </p:txBody>
          </p:sp>
        </p:grpSp>
        <p:grpSp>
          <p:nvGrpSpPr>
            <p:cNvPr id="37" name="Group 36">
              <a:extLst>
                <a:ext uri="{FF2B5EF4-FFF2-40B4-BE49-F238E27FC236}">
                  <a16:creationId xmlns:a16="http://schemas.microsoft.com/office/drawing/2014/main" id="{623CB2C8-7F6F-4815-A487-B46BADECDF91}"/>
                </a:ext>
              </a:extLst>
            </p:cNvPr>
            <p:cNvGrpSpPr/>
            <p:nvPr/>
          </p:nvGrpSpPr>
          <p:grpSpPr>
            <a:xfrm>
              <a:off x="5118253" y="3878651"/>
              <a:ext cx="1929384" cy="2397884"/>
              <a:chOff x="5118253" y="3878651"/>
              <a:chExt cx="1929384" cy="2397884"/>
            </a:xfrm>
          </p:grpSpPr>
          <p:pic>
            <p:nvPicPr>
              <p:cNvPr id="9" name="Picture 8"/>
              <p:cNvPicPr>
                <a:picLocks noChangeAspect="1"/>
              </p:cNvPicPr>
              <p:nvPr/>
            </p:nvPicPr>
            <p:blipFill>
              <a:blip r:embed="rId5"/>
              <a:stretch>
                <a:fillRect/>
              </a:stretch>
            </p:blipFill>
            <p:spPr>
              <a:xfrm>
                <a:off x="5118253" y="3878651"/>
                <a:ext cx="1929384" cy="1929384"/>
              </a:xfrm>
              <a:prstGeom prst="rect">
                <a:avLst/>
              </a:prstGeom>
            </p:spPr>
          </p:pic>
          <p:sp>
            <p:nvSpPr>
              <p:cNvPr id="33" name="TextBox 32">
                <a:extLst>
                  <a:ext uri="{FF2B5EF4-FFF2-40B4-BE49-F238E27FC236}">
                    <a16:creationId xmlns:a16="http://schemas.microsoft.com/office/drawing/2014/main" id="{89A7AE7F-4891-46AB-887C-3B7F3BD9592D}"/>
                  </a:ext>
                </a:extLst>
              </p:cNvPr>
              <p:cNvSpPr txBox="1"/>
              <p:nvPr/>
            </p:nvSpPr>
            <p:spPr>
              <a:xfrm>
                <a:off x="5421933" y="5907203"/>
                <a:ext cx="1322025" cy="369332"/>
              </a:xfrm>
              <a:prstGeom prst="rect">
                <a:avLst/>
              </a:prstGeom>
              <a:noFill/>
            </p:spPr>
            <p:txBody>
              <a:bodyPr wrap="square" rtlCol="0">
                <a:spAutoFit/>
              </a:bodyPr>
              <a:lstStyle/>
              <a:p>
                <a:r>
                  <a:rPr lang="en-IN" dirty="0"/>
                  <a:t>Q3-Graph1</a:t>
                </a:r>
                <a:endParaRPr lang="en-GB" dirty="0"/>
              </a:p>
            </p:txBody>
          </p:sp>
        </p:grpSp>
        <p:grpSp>
          <p:nvGrpSpPr>
            <p:cNvPr id="36" name="Group 35">
              <a:extLst>
                <a:ext uri="{FF2B5EF4-FFF2-40B4-BE49-F238E27FC236}">
                  <a16:creationId xmlns:a16="http://schemas.microsoft.com/office/drawing/2014/main" id="{4EECA1DE-D4FD-4B17-A6C2-0C6317AC7B73}"/>
                </a:ext>
              </a:extLst>
            </p:cNvPr>
            <p:cNvGrpSpPr/>
            <p:nvPr/>
          </p:nvGrpSpPr>
          <p:grpSpPr>
            <a:xfrm>
              <a:off x="7516833" y="3878651"/>
              <a:ext cx="2024957" cy="2397884"/>
              <a:chOff x="7516833" y="3878651"/>
              <a:chExt cx="2024957" cy="2397884"/>
            </a:xfrm>
          </p:grpSpPr>
          <p:pic>
            <p:nvPicPr>
              <p:cNvPr id="10" name="Picture 9"/>
              <p:cNvPicPr>
                <a:picLocks noChangeAspect="1"/>
              </p:cNvPicPr>
              <p:nvPr/>
            </p:nvPicPr>
            <p:blipFill>
              <a:blip r:embed="rId6"/>
              <a:stretch>
                <a:fillRect/>
              </a:stretch>
            </p:blipFill>
            <p:spPr>
              <a:xfrm>
                <a:off x="7516833" y="3878651"/>
                <a:ext cx="2024957" cy="1929384"/>
              </a:xfrm>
              <a:prstGeom prst="rect">
                <a:avLst/>
              </a:prstGeom>
            </p:spPr>
          </p:pic>
          <p:sp>
            <p:nvSpPr>
              <p:cNvPr id="34" name="TextBox 33">
                <a:extLst>
                  <a:ext uri="{FF2B5EF4-FFF2-40B4-BE49-F238E27FC236}">
                    <a16:creationId xmlns:a16="http://schemas.microsoft.com/office/drawing/2014/main" id="{FC07EDC6-EC62-4DF6-B614-3691E726E818}"/>
                  </a:ext>
                </a:extLst>
              </p:cNvPr>
              <p:cNvSpPr txBox="1"/>
              <p:nvPr/>
            </p:nvSpPr>
            <p:spPr>
              <a:xfrm>
                <a:off x="7868299" y="5907203"/>
                <a:ext cx="1322025" cy="369332"/>
              </a:xfrm>
              <a:prstGeom prst="rect">
                <a:avLst/>
              </a:prstGeom>
              <a:noFill/>
            </p:spPr>
            <p:txBody>
              <a:bodyPr wrap="square" rtlCol="0">
                <a:spAutoFit/>
              </a:bodyPr>
              <a:lstStyle/>
              <a:p>
                <a:r>
                  <a:rPr lang="en-IN" dirty="0"/>
                  <a:t>Q3-Graph2</a:t>
                </a:r>
                <a:endParaRPr lang="en-GB" dirty="0"/>
              </a:p>
            </p:txBody>
          </p:sp>
        </p:grpSp>
        <p:grpSp>
          <p:nvGrpSpPr>
            <p:cNvPr id="4" name="Group 3">
              <a:extLst>
                <a:ext uri="{FF2B5EF4-FFF2-40B4-BE49-F238E27FC236}">
                  <a16:creationId xmlns:a16="http://schemas.microsoft.com/office/drawing/2014/main" id="{B6948B0B-D451-4134-84A5-102D009BC015}"/>
                </a:ext>
              </a:extLst>
            </p:cNvPr>
            <p:cNvGrpSpPr/>
            <p:nvPr/>
          </p:nvGrpSpPr>
          <p:grpSpPr>
            <a:xfrm>
              <a:off x="5032549" y="1253212"/>
              <a:ext cx="2165634" cy="2428558"/>
              <a:chOff x="5032549" y="1253212"/>
              <a:chExt cx="2165634" cy="2428558"/>
            </a:xfrm>
          </p:grpSpPr>
          <p:pic>
            <p:nvPicPr>
              <p:cNvPr id="17" name="Picture 16"/>
              <p:cNvPicPr>
                <a:picLocks noChangeAspect="1"/>
              </p:cNvPicPr>
              <p:nvPr/>
            </p:nvPicPr>
            <p:blipFill>
              <a:blip r:embed="rId7"/>
              <a:stretch>
                <a:fillRect/>
              </a:stretch>
            </p:blipFill>
            <p:spPr>
              <a:xfrm>
                <a:off x="5032549" y="1253212"/>
                <a:ext cx="2165634" cy="1929384"/>
              </a:xfrm>
              <a:prstGeom prst="rect">
                <a:avLst/>
              </a:prstGeom>
            </p:spPr>
          </p:pic>
          <p:sp>
            <p:nvSpPr>
              <p:cNvPr id="35" name="TextBox 34">
                <a:extLst>
                  <a:ext uri="{FF2B5EF4-FFF2-40B4-BE49-F238E27FC236}">
                    <a16:creationId xmlns:a16="http://schemas.microsoft.com/office/drawing/2014/main" id="{A1769BF4-F495-441A-99FD-D4CB5522B0E2}"/>
                  </a:ext>
                </a:extLst>
              </p:cNvPr>
              <p:cNvSpPr txBox="1"/>
              <p:nvPr/>
            </p:nvSpPr>
            <p:spPr>
              <a:xfrm>
                <a:off x="5462142" y="3312438"/>
                <a:ext cx="1306448" cy="369332"/>
              </a:xfrm>
              <a:prstGeom prst="rect">
                <a:avLst/>
              </a:prstGeom>
              <a:noFill/>
            </p:spPr>
            <p:txBody>
              <a:bodyPr wrap="square" rtlCol="0">
                <a:spAutoFit/>
              </a:bodyPr>
              <a:lstStyle/>
              <a:p>
                <a:r>
                  <a:rPr lang="en-IN" dirty="0"/>
                  <a:t>Q1-Graph2</a:t>
                </a:r>
                <a:endParaRPr lang="en-GB" dirty="0"/>
              </a:p>
            </p:txBody>
          </p:sp>
        </p:grpSp>
      </p:grpSp>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2052335" cy="49212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9B30782A-D76C-4222-B82C-DC0BB0E04622}"/>
              </a:ext>
            </a:extLst>
          </p:cNvPr>
          <p:cNvGrpSpPr/>
          <p:nvPr/>
        </p:nvGrpSpPr>
        <p:grpSpPr>
          <a:xfrm>
            <a:off x="2603617" y="1324189"/>
            <a:ext cx="7400755" cy="5111658"/>
            <a:chOff x="2603617" y="1324189"/>
            <a:chExt cx="7400755" cy="5111658"/>
          </a:xfrm>
        </p:grpSpPr>
        <p:grpSp>
          <p:nvGrpSpPr>
            <p:cNvPr id="6" name="Group 5">
              <a:extLst>
                <a:ext uri="{FF2B5EF4-FFF2-40B4-BE49-F238E27FC236}">
                  <a16:creationId xmlns:a16="http://schemas.microsoft.com/office/drawing/2014/main" id="{112F2EB7-60A8-40A9-A153-8D70600ABF50}"/>
                </a:ext>
              </a:extLst>
            </p:cNvPr>
            <p:cNvGrpSpPr/>
            <p:nvPr/>
          </p:nvGrpSpPr>
          <p:grpSpPr>
            <a:xfrm>
              <a:off x="2647929" y="1326045"/>
              <a:ext cx="2052335" cy="2440202"/>
              <a:chOff x="2647929" y="1326045"/>
              <a:chExt cx="2052335" cy="2440202"/>
            </a:xfrm>
          </p:grpSpPr>
          <p:pic>
            <p:nvPicPr>
              <p:cNvPr id="3" name="Picture 2"/>
              <p:cNvPicPr>
                <a:picLocks noChangeAspect="1"/>
              </p:cNvPicPr>
              <p:nvPr/>
            </p:nvPicPr>
            <p:blipFill>
              <a:blip r:embed="rId2"/>
              <a:stretch>
                <a:fillRect/>
              </a:stretch>
            </p:blipFill>
            <p:spPr>
              <a:xfrm>
                <a:off x="2647929" y="1326045"/>
                <a:ext cx="2052335" cy="1929384"/>
              </a:xfrm>
              <a:prstGeom prst="rect">
                <a:avLst/>
              </a:prstGeom>
            </p:spPr>
          </p:pic>
          <p:sp>
            <p:nvSpPr>
              <p:cNvPr id="26" name="TextBox 25">
                <a:extLst>
                  <a:ext uri="{FF2B5EF4-FFF2-40B4-BE49-F238E27FC236}">
                    <a16:creationId xmlns:a16="http://schemas.microsoft.com/office/drawing/2014/main" id="{93D527D3-06B1-4BE3-AA38-E55F45654C71}"/>
                  </a:ext>
                </a:extLst>
              </p:cNvPr>
              <p:cNvSpPr txBox="1"/>
              <p:nvPr/>
            </p:nvSpPr>
            <p:spPr>
              <a:xfrm>
                <a:off x="3126319" y="3396915"/>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id="{D8CBF155-D39A-4542-9811-DC7C3BD863B2}"/>
                </a:ext>
              </a:extLst>
            </p:cNvPr>
            <p:cNvGrpSpPr/>
            <p:nvPr/>
          </p:nvGrpSpPr>
          <p:grpSpPr>
            <a:xfrm>
              <a:off x="5299702" y="1324189"/>
              <a:ext cx="2104035" cy="2442058"/>
              <a:chOff x="5299702" y="1324189"/>
              <a:chExt cx="2104035" cy="2442058"/>
            </a:xfrm>
          </p:grpSpPr>
          <p:pic>
            <p:nvPicPr>
              <p:cNvPr id="13" name="Picture 12"/>
              <p:cNvPicPr>
                <a:picLocks noChangeAspect="1"/>
              </p:cNvPicPr>
              <p:nvPr/>
            </p:nvPicPr>
            <p:blipFill>
              <a:blip r:embed="rId3"/>
              <a:stretch>
                <a:fillRect/>
              </a:stretch>
            </p:blipFill>
            <p:spPr>
              <a:xfrm>
                <a:off x="5299702" y="1324189"/>
                <a:ext cx="2104035" cy="1931240"/>
              </a:xfrm>
              <a:prstGeom prst="rect">
                <a:avLst/>
              </a:prstGeom>
            </p:spPr>
          </p:pic>
          <p:sp>
            <p:nvSpPr>
              <p:cNvPr id="27" name="TextBox 26">
                <a:extLst>
                  <a:ext uri="{FF2B5EF4-FFF2-40B4-BE49-F238E27FC236}">
                    <a16:creationId xmlns:a16="http://schemas.microsoft.com/office/drawing/2014/main" id="{6D6E6952-33BA-4A54-9373-D78A60B52050}"/>
                  </a:ext>
                </a:extLst>
              </p:cNvPr>
              <p:cNvSpPr txBox="1"/>
              <p:nvPr/>
            </p:nvSpPr>
            <p:spPr>
              <a:xfrm>
                <a:off x="5708742"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BA5F1E3F-A7B1-4340-A7B7-A693AF493517}"/>
                </a:ext>
              </a:extLst>
            </p:cNvPr>
            <p:cNvGrpSpPr/>
            <p:nvPr/>
          </p:nvGrpSpPr>
          <p:grpSpPr>
            <a:xfrm>
              <a:off x="8003175" y="1326045"/>
              <a:ext cx="2001197" cy="2440202"/>
              <a:chOff x="8003175" y="1326045"/>
              <a:chExt cx="2001197" cy="2440202"/>
            </a:xfrm>
          </p:grpSpPr>
          <p:pic>
            <p:nvPicPr>
              <p:cNvPr id="17" name="Picture 16"/>
              <p:cNvPicPr>
                <a:picLocks noChangeAspect="1"/>
              </p:cNvPicPr>
              <p:nvPr/>
            </p:nvPicPr>
            <p:blipFill>
              <a:blip r:embed="rId4"/>
              <a:stretch>
                <a:fillRect/>
              </a:stretch>
            </p:blipFill>
            <p:spPr>
              <a:xfrm>
                <a:off x="8003175" y="1326045"/>
                <a:ext cx="2001197" cy="1929384"/>
              </a:xfrm>
              <a:prstGeom prst="rect">
                <a:avLst/>
              </a:prstGeom>
            </p:spPr>
          </p:pic>
          <p:sp>
            <p:nvSpPr>
              <p:cNvPr id="28" name="TextBox 27">
                <a:extLst>
                  <a:ext uri="{FF2B5EF4-FFF2-40B4-BE49-F238E27FC236}">
                    <a16:creationId xmlns:a16="http://schemas.microsoft.com/office/drawing/2014/main" id="{19F959DA-A3B5-488C-BB90-EFC5389A64EB}"/>
                  </a:ext>
                </a:extLst>
              </p:cNvPr>
              <p:cNvSpPr txBox="1"/>
              <p:nvPr/>
            </p:nvSpPr>
            <p:spPr>
              <a:xfrm>
                <a:off x="8360796"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B1914070-5D59-43C7-BFE5-8C1848DFFF7C}"/>
                </a:ext>
              </a:extLst>
            </p:cNvPr>
            <p:cNvGrpSpPr/>
            <p:nvPr/>
          </p:nvGrpSpPr>
          <p:grpSpPr>
            <a:xfrm>
              <a:off x="2603617" y="4052931"/>
              <a:ext cx="2038954" cy="2358355"/>
              <a:chOff x="2603617" y="4052931"/>
              <a:chExt cx="2038954" cy="2358355"/>
            </a:xfrm>
          </p:grpSpPr>
          <p:pic>
            <p:nvPicPr>
              <p:cNvPr id="18" name="Picture 17"/>
              <p:cNvPicPr>
                <a:picLocks noChangeAspect="1"/>
              </p:cNvPicPr>
              <p:nvPr/>
            </p:nvPicPr>
            <p:blipFill>
              <a:blip r:embed="rId5"/>
              <a:stretch>
                <a:fillRect/>
              </a:stretch>
            </p:blipFill>
            <p:spPr>
              <a:xfrm>
                <a:off x="2603617" y="4052931"/>
                <a:ext cx="2038954" cy="1929384"/>
              </a:xfrm>
              <a:prstGeom prst="rect">
                <a:avLst/>
              </a:prstGeom>
            </p:spPr>
          </p:pic>
          <p:sp>
            <p:nvSpPr>
              <p:cNvPr id="29" name="TextBox 28">
                <a:extLst>
                  <a:ext uri="{FF2B5EF4-FFF2-40B4-BE49-F238E27FC236}">
                    <a16:creationId xmlns:a16="http://schemas.microsoft.com/office/drawing/2014/main" id="{E6D2A60C-9DBD-4807-9317-895548EC593B}"/>
                  </a:ext>
                </a:extLst>
              </p:cNvPr>
              <p:cNvSpPr txBox="1"/>
              <p:nvPr/>
            </p:nvSpPr>
            <p:spPr>
              <a:xfrm>
                <a:off x="3004671" y="604195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C6406CC6-4CBF-4106-83D1-7A2191344B07}"/>
                </a:ext>
              </a:extLst>
            </p:cNvPr>
            <p:cNvGrpSpPr/>
            <p:nvPr/>
          </p:nvGrpSpPr>
          <p:grpSpPr>
            <a:xfrm>
              <a:off x="8091066" y="4052931"/>
              <a:ext cx="1894576" cy="2382916"/>
              <a:chOff x="8091066" y="4052931"/>
              <a:chExt cx="1894576" cy="2382916"/>
            </a:xfrm>
          </p:grpSpPr>
          <p:pic>
            <p:nvPicPr>
              <p:cNvPr id="20" name="Picture 19"/>
              <p:cNvPicPr>
                <a:picLocks noChangeAspect="1"/>
              </p:cNvPicPr>
              <p:nvPr/>
            </p:nvPicPr>
            <p:blipFill>
              <a:blip r:embed="rId6"/>
              <a:stretch>
                <a:fillRect/>
              </a:stretch>
            </p:blipFill>
            <p:spPr>
              <a:xfrm>
                <a:off x="8091066" y="4052931"/>
                <a:ext cx="1894576" cy="1929384"/>
              </a:xfrm>
              <a:prstGeom prst="rect">
                <a:avLst/>
              </a:prstGeom>
            </p:spPr>
          </p:pic>
          <p:sp>
            <p:nvSpPr>
              <p:cNvPr id="30" name="TextBox 29">
                <a:extLst>
                  <a:ext uri="{FF2B5EF4-FFF2-40B4-BE49-F238E27FC236}">
                    <a16:creationId xmlns:a16="http://schemas.microsoft.com/office/drawing/2014/main" id="{3EBEB33F-5319-4948-A77A-1FF3AD45D7B6}"/>
                  </a:ext>
                </a:extLst>
              </p:cNvPr>
              <p:cNvSpPr txBox="1"/>
              <p:nvPr/>
            </p:nvSpPr>
            <p:spPr>
              <a:xfrm>
                <a:off x="8395377" y="60665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8F0E368A-9BF9-487A-B9B4-5263B39DFB7E}"/>
                </a:ext>
              </a:extLst>
            </p:cNvPr>
            <p:cNvGrpSpPr/>
            <p:nvPr/>
          </p:nvGrpSpPr>
          <p:grpSpPr>
            <a:xfrm>
              <a:off x="5328109" y="4052931"/>
              <a:ext cx="2077419" cy="2382916"/>
              <a:chOff x="5328109" y="4052931"/>
              <a:chExt cx="2077419" cy="2382916"/>
            </a:xfrm>
          </p:grpSpPr>
          <p:pic>
            <p:nvPicPr>
              <p:cNvPr id="19" name="Picture 18"/>
              <p:cNvPicPr>
                <a:picLocks noChangeAspect="1"/>
              </p:cNvPicPr>
              <p:nvPr/>
            </p:nvPicPr>
            <p:blipFill>
              <a:blip r:embed="rId7"/>
              <a:stretch>
                <a:fillRect/>
              </a:stretch>
            </p:blipFill>
            <p:spPr>
              <a:xfrm>
                <a:off x="5328109" y="4052931"/>
                <a:ext cx="2077419" cy="1929384"/>
              </a:xfrm>
              <a:prstGeom prst="rect">
                <a:avLst/>
              </a:prstGeom>
            </p:spPr>
          </p:pic>
          <p:sp>
            <p:nvSpPr>
              <p:cNvPr id="31" name="TextBox 30">
                <a:extLst>
                  <a:ext uri="{FF2B5EF4-FFF2-40B4-BE49-F238E27FC236}">
                    <a16:creationId xmlns:a16="http://schemas.microsoft.com/office/drawing/2014/main" id="{C4FCFAA3-2834-42C8-89A3-08EDF0D4E2C2}"/>
                  </a:ext>
                </a:extLst>
              </p:cNvPr>
              <p:cNvSpPr txBox="1"/>
              <p:nvPr/>
            </p:nvSpPr>
            <p:spPr>
              <a:xfrm>
                <a:off x="5714958" y="606651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600200" cy="434975"/>
          </a:xfrm>
        </p:spPr>
        <p:txBody>
          <a:bodyPr>
            <a:normAutofit/>
          </a:bodyPr>
          <a:lstStyle/>
          <a:p>
            <a:r>
              <a:rPr lang="en-US" sz="1600" dirty="0"/>
              <a:t>Eigen Centrality</a:t>
            </a:r>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5177</TotalTime>
  <Words>7256</Words>
  <Application>Microsoft Office PowerPoint</Application>
  <PresentationFormat>Widescreen</PresentationFormat>
  <Paragraphs>1423</Paragraphs>
  <Slides>223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223</vt:i4>
      </vt:variant>
    </vt:vector>
  </HeadingPairs>
  <TitlesOfParts>
    <vt:vector size="22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426</cp:revision>
  <dcterms:created xsi:type="dcterms:W3CDTF">2020-04-21T09:35:12Z</dcterms:created>
  <dcterms:modified xsi:type="dcterms:W3CDTF">2020-07-12T00:07:26Z</dcterms:modified>
</cp:coreProperties>
</file>